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2" r:id="rId2"/>
    <p:sldId id="333" r:id="rId3"/>
    <p:sldId id="334" r:id="rId4"/>
    <p:sldId id="335" r:id="rId5"/>
    <p:sldId id="336" r:id="rId6"/>
    <p:sldId id="337" r:id="rId7"/>
    <p:sldId id="338" r:id="rId8"/>
    <p:sldId id="346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7" r:id="rId1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00"/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2984" y="-1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few notes included in case questions</a:t>
            </a:r>
            <a:r>
              <a:rPr lang="en-US" baseline="0" dirty="0" smtClean="0"/>
              <a:t> are asked or the slides </a:t>
            </a:r>
            <a:r>
              <a:rPr lang="en-US" baseline="0" smtClean="0"/>
              <a:t>are unclear.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7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 here is that we don’t want a single realization,</a:t>
            </a:r>
            <a:r>
              <a:rPr lang="en-US" baseline="0" dirty="0" smtClean="0"/>
              <a:t> but we need many to characterize the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on </a:t>
            </a:r>
            <a:r>
              <a:rPr lang="en-US" dirty="0" err="1" smtClean="0"/>
              <a:t>Smolyak</a:t>
            </a:r>
            <a:r>
              <a:rPr lang="en-US" dirty="0" smtClean="0"/>
              <a:t> in</a:t>
            </a:r>
            <a:r>
              <a:rPr lang="en-US" baseline="0" dirty="0" smtClean="0"/>
              <a:t> a couple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32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baseline="0" dirty="0" smtClean="0"/>
              <a:t> is the </a:t>
            </a:r>
            <a:r>
              <a:rPr lang="en-US" baseline="0" dirty="0" err="1" smtClean="0"/>
              <a:t>reponse</a:t>
            </a:r>
            <a:r>
              <a:rPr lang="en-US" baseline="0" dirty="0" smtClean="0"/>
              <a:t>, Y are the uncertain inputs, c are coefficients, Phi are multidimensional orthonormal polynomials, eta is the number of polynomials in the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8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q_{</a:t>
            </a:r>
            <a:r>
              <a:rPr lang="en-US" dirty="0" err="1" smtClean="0"/>
              <a:t>k_n</a:t>
            </a:r>
            <a:r>
              <a:rPr lang="en-US" dirty="0" smtClean="0"/>
              <a:t>}</a:t>
            </a:r>
            <a:r>
              <a:rPr lang="en-US" baseline="0" dirty="0" smtClean="0"/>
              <a:t> is the quadrature needed to integrate u(Y)*phi_{</a:t>
            </a:r>
            <a:r>
              <a:rPr lang="en-US" baseline="0" dirty="0" err="1" smtClean="0"/>
              <a:t>k_n</a:t>
            </a:r>
            <a:r>
              <a:rPr lang="en-US" baseline="0" dirty="0" smtClean="0"/>
              <a:t>}(</a:t>
            </a:r>
            <a:r>
              <a:rPr lang="en-US" baseline="0" dirty="0" err="1" smtClean="0"/>
              <a:t>Y_n</a:t>
            </a:r>
            <a:r>
              <a:rPr lang="en-US" baseline="0" dirty="0" smtClean="0"/>
              <a:t>) (which is about order k_n+1)</a:t>
            </a:r>
          </a:p>
          <a:p>
            <a:r>
              <a:rPr lang="en-US" baseline="0" dirty="0" err="1" smtClean="0"/>
              <a:t>Q_k</a:t>
            </a:r>
            <a:r>
              <a:rPr lang="en-US" baseline="0" dirty="0" smtClean="0"/>
              <a:t> is the multidimensional quadrature needed to integrate u(Y)*Phi(Y)</a:t>
            </a:r>
          </a:p>
          <a:p>
            <a:r>
              <a:rPr lang="en-US" baseline="0" dirty="0" smtClean="0"/>
              <a:t>T_\Lambda, S_\Lambda are the </a:t>
            </a:r>
            <a:r>
              <a:rPr lang="en-US" baseline="0" dirty="0" err="1" smtClean="0"/>
              <a:t>quadratures</a:t>
            </a:r>
            <a:r>
              <a:rPr lang="en-US" baseline="0" dirty="0" smtClean="0"/>
              <a:t> needed to integrate ALL the polynomials in \Lambda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83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first equation is how to approximate the impact value.</a:t>
            </a:r>
          </a:p>
          <a:p>
            <a:r>
              <a:rPr lang="en-US" baseline="0" dirty="0" smtClean="0"/>
              <a:t>The second equation is the actual impact value. (variance-based)</a:t>
            </a:r>
            <a:endParaRPr lang="en-US" dirty="0" smtClean="0"/>
          </a:p>
          <a:p>
            <a:r>
              <a:rPr lang="en-US" dirty="0" smtClean="0"/>
              <a:t>The graphic shows</a:t>
            </a:r>
            <a:r>
              <a:rPr lang="en-US" baseline="0" dirty="0" smtClean="0"/>
              <a:t> the searching of a two-dimensional problem step by step.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8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plateau at 1e-9 is because we</a:t>
            </a:r>
            <a:r>
              <a:rPr lang="en-US" baseline="0" dirty="0" smtClean="0"/>
              <a:t> only kept 10 digits in the output CSV file.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blue anisotropic line is from the user (me) custom picking the best index set based on a couple iterations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8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413000" y="461272"/>
            <a:ext cx="6276975" cy="1686616"/>
          </a:xfrm>
        </p:spPr>
        <p:txBody>
          <a:bodyPr/>
          <a:lstStyle/>
          <a:p>
            <a:r>
              <a:rPr lang="en-US" b="0" dirty="0" smtClean="0"/>
              <a:t>Adaptive Sparse-Grid Collocation Uncertainty Quantification Convergence </a:t>
            </a:r>
            <a:br>
              <a:rPr lang="en-US" b="0" dirty="0" smtClean="0"/>
            </a:br>
            <a:r>
              <a:rPr lang="en-US" b="0" dirty="0" smtClean="0"/>
              <a:t>for </a:t>
            </a:r>
            <a:r>
              <a:rPr lang="en-US" b="0" dirty="0" err="1" smtClean="0"/>
              <a:t>Multigroup</a:t>
            </a:r>
            <a:r>
              <a:rPr lang="en-US" b="0" dirty="0" smtClean="0"/>
              <a:t> Diffusion</a:t>
            </a:r>
            <a:endParaRPr lang="en-US" b="0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>
                <a:latin typeface="Arial" charset="0"/>
              </a:rPr>
              <a:t>P. W. </a:t>
            </a:r>
            <a:r>
              <a:rPr lang="en-US" b="0" dirty="0" smtClean="0">
                <a:latin typeface="Arial" charset="0"/>
              </a:rPr>
              <a:t>Talbot</a:t>
            </a:r>
            <a:r>
              <a:rPr lang="en-US" b="0" baseline="30000" dirty="0" smtClean="0">
                <a:latin typeface="Arial" charset="0"/>
              </a:rPr>
              <a:t>1,2</a:t>
            </a:r>
            <a:r>
              <a:rPr lang="en-US" b="0" dirty="0" smtClean="0">
                <a:latin typeface="Arial" charset="0"/>
              </a:rPr>
              <a:t>, </a:t>
            </a:r>
            <a:r>
              <a:rPr lang="en-US" b="0" dirty="0">
                <a:latin typeface="Arial" charset="0"/>
              </a:rPr>
              <a:t>A. K. </a:t>
            </a:r>
            <a:r>
              <a:rPr lang="en-US" b="0" dirty="0" smtClean="0">
                <a:latin typeface="Arial" charset="0"/>
              </a:rPr>
              <a:t>Prinja</a:t>
            </a:r>
            <a:r>
              <a:rPr lang="en-US" b="0" baseline="30000" dirty="0" smtClean="0">
                <a:latin typeface="Arial" charset="0"/>
              </a:rPr>
              <a:t>1</a:t>
            </a:r>
            <a:r>
              <a:rPr lang="en-US" b="0" dirty="0" smtClean="0">
                <a:latin typeface="Arial" charset="0"/>
              </a:rPr>
              <a:t>, </a:t>
            </a:r>
            <a:r>
              <a:rPr lang="en-US" dirty="0">
                <a:latin typeface="Arial" charset="0"/>
              </a:rPr>
              <a:t>C. </a:t>
            </a:r>
            <a:r>
              <a:rPr lang="en-US" dirty="0" smtClean="0">
                <a:latin typeface="Arial" charset="0"/>
              </a:rPr>
              <a:t>Rabiti</a:t>
            </a:r>
            <a:r>
              <a:rPr lang="en-US" baseline="30000" dirty="0" smtClean="0">
                <a:latin typeface="Arial" charset="0"/>
              </a:rPr>
              <a:t>2</a:t>
            </a:r>
            <a:endParaRPr lang="en-US" baseline="30000" dirty="0">
              <a:latin typeface="Arial" charset="0"/>
            </a:endParaRPr>
          </a:p>
          <a:p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44389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 smtClean="0">
                <a:latin typeface="Arial" charset="0"/>
              </a:rPr>
              <a:t>American Nuclear Society Annual Meeting, 2016</a:t>
            </a:r>
            <a:endParaRPr lang="en-US" sz="1600" dirty="0">
              <a:latin typeface="Arial" charset="0"/>
            </a:endParaRP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2914650" y="3436938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1600" dirty="0" smtClean="0">
                <a:latin typeface="Arial" charset="0"/>
              </a:rPr>
              <a:t>1-University of New Mexico, 2-Idaho National Laboratory</a:t>
            </a: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3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Polynomial Chaos Expansion</a:t>
            </a:r>
          </a:p>
          <a:p>
            <a:pPr lvl="1"/>
            <a:r>
              <a:rPr lang="en-US" dirty="0" smtClean="0"/>
              <a:t>Algorithm chooses Polynomials based on Variance Sensitivity</a:t>
            </a:r>
          </a:p>
          <a:p>
            <a:pPr lvl="2"/>
            <a:r>
              <a:rPr lang="en-US" dirty="0" smtClean="0"/>
              <a:t>Choose initial set</a:t>
            </a:r>
          </a:p>
          <a:p>
            <a:pPr lvl="2"/>
            <a:r>
              <a:rPr lang="en-US" dirty="0" smtClean="0"/>
              <a:t>Predict most impactful polynomial</a:t>
            </a:r>
          </a:p>
          <a:p>
            <a:pPr lvl="2"/>
            <a:r>
              <a:rPr lang="en-US" dirty="0" smtClean="0"/>
              <a:t>Add new polynomial to set</a:t>
            </a:r>
          </a:p>
          <a:p>
            <a:pPr lvl="2"/>
            <a:r>
              <a:rPr lang="en-US" dirty="0" smtClean="0"/>
              <a:t>Predict next</a:t>
            </a:r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UQ Methods: Adaptive Polynomial Chaos</a:t>
            </a:r>
            <a:endParaRPr lang="en-US" b="0" dirty="0"/>
          </a:p>
        </p:txBody>
      </p:sp>
      <p:pic>
        <p:nvPicPr>
          <p:cNvPr id="2" name="Picture 1" descr="asc_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34" y="3190522"/>
            <a:ext cx="4758266" cy="3568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4054" y="5550254"/>
            <a:ext cx="9984831" cy="670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9978" y="3694996"/>
            <a:ext cx="8839198" cy="11458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19289" y="4713819"/>
            <a:ext cx="9830066" cy="6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3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Quarter Core Benchmark Simulation</a:t>
            </a:r>
          </a:p>
          <a:p>
            <a:pPr lvl="1"/>
            <a:r>
              <a:rPr lang="en-US" dirty="0" smtClean="0"/>
              <a:t>2D geometry</a:t>
            </a:r>
          </a:p>
          <a:p>
            <a:pPr lvl="1"/>
            <a:r>
              <a:rPr lang="en-US" dirty="0" smtClean="0"/>
              <a:t>5 homogenized assemblies</a:t>
            </a:r>
          </a:p>
          <a:p>
            <a:pPr lvl="1"/>
            <a:r>
              <a:rPr lang="en-US" dirty="0" smtClean="0"/>
              <a:t>2 energy groups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eff</a:t>
            </a:r>
            <a:r>
              <a:rPr lang="en-US" dirty="0" smtClean="0"/>
              <a:t> = 1.000076</a:t>
            </a:r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Demonstration: </a:t>
            </a:r>
            <a:r>
              <a:rPr lang="en-US" b="0" dirty="0" err="1" smtClean="0"/>
              <a:t>Multigroup</a:t>
            </a:r>
            <a:r>
              <a:rPr lang="en-US" b="0" dirty="0" smtClean="0"/>
              <a:t> Diffusion</a:t>
            </a:r>
            <a:endParaRPr lang="en-US" b="0" dirty="0"/>
          </a:p>
        </p:txBody>
      </p:sp>
      <p:pic>
        <p:nvPicPr>
          <p:cNvPr id="3" name="Picture 2" descr="c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3303588"/>
            <a:ext cx="2800350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566" y="3258433"/>
            <a:ext cx="5069644" cy="28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0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Uncertain Input Parameters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Cases</a:t>
            </a:r>
          </a:p>
          <a:p>
            <a:pPr lvl="1"/>
            <a:r>
              <a:rPr lang="en-US" dirty="0" smtClean="0"/>
              <a:t>mc: Monte Carlo</a:t>
            </a:r>
          </a:p>
          <a:p>
            <a:pPr lvl="1"/>
            <a:r>
              <a:rPr lang="en-US" dirty="0" smtClean="0"/>
              <a:t>td: Total Degree polynomial expansion</a:t>
            </a:r>
          </a:p>
          <a:p>
            <a:pPr lvl="1"/>
            <a:r>
              <a:rPr lang="en-US" dirty="0" smtClean="0"/>
              <a:t>an: Anisotropic (user-defined) Total Degree polynomial expansion</a:t>
            </a:r>
          </a:p>
          <a:p>
            <a:pPr lvl="1"/>
            <a:r>
              <a:rPr lang="en-US" dirty="0" smtClean="0"/>
              <a:t>adapt: Adaptive polynomial expansion</a:t>
            </a:r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Demonstration: </a:t>
            </a:r>
            <a:r>
              <a:rPr lang="en-US" b="0" dirty="0" err="1" smtClean="0"/>
              <a:t>Multigroup</a:t>
            </a:r>
            <a:r>
              <a:rPr lang="en-US" b="0" dirty="0" smtClean="0"/>
              <a:t> Diffusion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44" y="2071510"/>
            <a:ext cx="6163843" cy="23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err="1" smtClean="0"/>
              <a:t>Multigroup</a:t>
            </a:r>
            <a:r>
              <a:rPr lang="en-US" b="0" dirty="0" smtClean="0"/>
              <a:t> Diffusion Results: Mean</a:t>
            </a:r>
            <a:endParaRPr lang="en-US" b="0" dirty="0"/>
          </a:p>
        </p:txBody>
      </p:sp>
      <p:pic>
        <p:nvPicPr>
          <p:cNvPr id="5" name="Picture 4" descr="2D2G_meanconv_aniso_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85" y="1381914"/>
            <a:ext cx="6545092" cy="49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err="1" smtClean="0"/>
              <a:t>Multigroup</a:t>
            </a:r>
            <a:r>
              <a:rPr lang="en-US" b="0" dirty="0" smtClean="0"/>
              <a:t> Diffusion Results: Variance</a:t>
            </a:r>
            <a:endParaRPr lang="en-US" b="0" dirty="0"/>
          </a:p>
        </p:txBody>
      </p:sp>
      <p:pic>
        <p:nvPicPr>
          <p:cNvPr id="2" name="Picture 1" descr="2D2G_varconv_aniso_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8" y="1381914"/>
            <a:ext cx="6900333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Conclusions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Stochastic Collocation for Generalized Polynomial Chaos</a:t>
            </a:r>
          </a:p>
          <a:p>
            <a:pPr lvl="1"/>
            <a:r>
              <a:rPr lang="en-US" dirty="0" smtClean="0"/>
              <a:t>Can significantly outperform Monte Carlo</a:t>
            </a:r>
          </a:p>
          <a:p>
            <a:pPr lvl="1"/>
            <a:r>
              <a:rPr lang="en-US" dirty="0" smtClean="0"/>
              <a:t>Useful for regular responses</a:t>
            </a:r>
          </a:p>
          <a:p>
            <a:pPr lvl="1"/>
            <a:r>
              <a:rPr lang="en-US" dirty="0" smtClean="0"/>
              <a:t>Best in low dimensionality</a:t>
            </a:r>
          </a:p>
          <a:p>
            <a:pPr lvl="1"/>
            <a:endParaRPr lang="en-US" dirty="0"/>
          </a:p>
          <a:p>
            <a:r>
              <a:rPr lang="en-US" dirty="0" smtClean="0"/>
              <a:t>Adaptive Polynomial Chaos</a:t>
            </a:r>
          </a:p>
          <a:p>
            <a:pPr lvl="1"/>
            <a:r>
              <a:rPr lang="en-US" dirty="0" smtClean="0"/>
              <a:t>Seldom better than custom-picked</a:t>
            </a:r>
          </a:p>
          <a:p>
            <a:pPr lvl="1"/>
            <a:r>
              <a:rPr lang="en-US" dirty="0" smtClean="0"/>
              <a:t>Usually better than pre-defined sets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Ongoing Efforts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HDMR</a:t>
            </a:r>
          </a:p>
          <a:p>
            <a:pPr lvl="1"/>
            <a:r>
              <a:rPr lang="en-US" dirty="0" err="1" smtClean="0"/>
              <a:t>Sobol</a:t>
            </a:r>
            <a:r>
              <a:rPr lang="en-US" dirty="0" smtClean="0"/>
              <a:t> decomposition expansion</a:t>
            </a:r>
          </a:p>
          <a:p>
            <a:pPr lvl="1"/>
            <a:r>
              <a:rPr lang="en-US" dirty="0" smtClean="0"/>
              <a:t>High-Dimension Model Reduction</a:t>
            </a:r>
            <a:endParaRPr lang="en-US" dirty="0"/>
          </a:p>
          <a:p>
            <a:pPr lvl="1"/>
            <a:r>
              <a:rPr lang="en-US" dirty="0" smtClean="0"/>
              <a:t>ANOVA-based truncation</a:t>
            </a:r>
          </a:p>
          <a:p>
            <a:pPr lvl="1"/>
            <a:r>
              <a:rPr lang="en-US" dirty="0" smtClean="0"/>
              <a:t>Low-dimension terms ideal for collocation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Adaptive HDMR</a:t>
            </a:r>
          </a:p>
          <a:p>
            <a:pPr lvl="1"/>
            <a:r>
              <a:rPr lang="en-US" dirty="0" smtClean="0"/>
              <a:t>Choose expansion terms adaptively</a:t>
            </a:r>
          </a:p>
          <a:p>
            <a:pPr lvl="1"/>
            <a:r>
              <a:rPr lang="en-US" dirty="0" smtClean="0"/>
              <a:t>Combine with adaptive collocation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24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Introduction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Uncertainty Quantification for Modular Numerical Systems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Rounded Rectangle 1"/>
          <p:cNvSpPr/>
          <p:nvPr/>
        </p:nvSpPr>
        <p:spPr bwMode="auto">
          <a:xfrm>
            <a:off x="719667" y="2624668"/>
            <a:ext cx="2511777" cy="27516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Input Space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(cross sections,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undaries,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etc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)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72289" y="2624668"/>
            <a:ext cx="2458155" cy="27516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Output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Space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aseline="0" dirty="0" smtClean="0"/>
              <a:t>(</a:t>
            </a:r>
            <a:r>
              <a:rPr lang="en-US" dirty="0" smtClean="0"/>
              <a:t>k-</a:t>
            </a:r>
            <a:r>
              <a:rPr lang="en-US" dirty="0" err="1" smtClean="0"/>
              <a:t>eff</a:t>
            </a:r>
            <a:r>
              <a:rPr lang="en-US" dirty="0" smtClean="0"/>
              <a:t>)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Curved Connector 3"/>
          <p:cNvCxnSpPr/>
          <p:nvPr/>
        </p:nvCxnSpPr>
        <p:spPr bwMode="auto">
          <a:xfrm flipV="1">
            <a:off x="2116667" y="4219222"/>
            <a:ext cx="3810000" cy="479778"/>
          </a:xfrm>
          <a:prstGeom prst="curvedConnector3">
            <a:avLst>
              <a:gd name="adj1" fmla="val 6148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9" name="Curved Connector 8"/>
          <p:cNvCxnSpPr/>
          <p:nvPr/>
        </p:nvCxnSpPr>
        <p:spPr bwMode="auto">
          <a:xfrm>
            <a:off x="2963333" y="3203222"/>
            <a:ext cx="4035778" cy="191911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12" name="Curved Connector 11"/>
          <p:cNvCxnSpPr/>
          <p:nvPr/>
        </p:nvCxnSpPr>
        <p:spPr bwMode="auto">
          <a:xfrm flipV="1">
            <a:off x="2963333" y="3005667"/>
            <a:ext cx="2808111" cy="211666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15" name="Curved Connector 14"/>
          <p:cNvCxnSpPr/>
          <p:nvPr/>
        </p:nvCxnSpPr>
        <p:spPr bwMode="auto">
          <a:xfrm>
            <a:off x="987778" y="3005668"/>
            <a:ext cx="4783666" cy="211666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19" name="Curved Connector 18"/>
          <p:cNvCxnSpPr/>
          <p:nvPr/>
        </p:nvCxnSpPr>
        <p:spPr bwMode="auto">
          <a:xfrm>
            <a:off x="2963333" y="2906889"/>
            <a:ext cx="4557889" cy="131233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100105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Uses for Uncertainty Quantification</a:t>
            </a:r>
            <a:endParaRPr lang="en-US" b="0" dirty="0"/>
          </a:p>
        </p:txBody>
      </p:sp>
      <p:pic>
        <p:nvPicPr>
          <p:cNvPr id="6" name="Picture 3" descr="Macintosh HD:Users:crisr:projects:trunk:raven:framework:AdaptiveTest:Grid_3D_scatter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6" t="8540" r="5608"/>
          <a:stretch>
            <a:fillRect/>
          </a:stretch>
        </p:blipFill>
        <p:spPr bwMode="auto">
          <a:xfrm>
            <a:off x="6575779" y="1598613"/>
            <a:ext cx="2325688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Response Characterization</a:t>
            </a:r>
          </a:p>
          <a:p>
            <a:pPr lvl="1"/>
            <a:r>
              <a:rPr lang="en-US" dirty="0" smtClean="0"/>
              <a:t>Distribution of response values</a:t>
            </a:r>
          </a:p>
          <a:p>
            <a:pPr lvl="1"/>
            <a:r>
              <a:rPr lang="en-US" dirty="0" smtClean="0"/>
              <a:t>Likelihood of response behavior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Limit Surface Realization</a:t>
            </a:r>
          </a:p>
          <a:p>
            <a:pPr lvl="1"/>
            <a:r>
              <a:rPr lang="en-US" dirty="0" smtClean="0"/>
              <a:t>Definition of failure regions</a:t>
            </a:r>
          </a:p>
          <a:p>
            <a:pPr lvl="1"/>
            <a:r>
              <a:rPr lang="en-US" dirty="0" smtClean="0"/>
              <a:t>Chance of Failures, Successes</a:t>
            </a:r>
          </a:p>
          <a:p>
            <a:pPr lvl="1"/>
            <a:endParaRPr lang="en-US" dirty="0"/>
          </a:p>
          <a:p>
            <a:r>
              <a:rPr lang="en-US" dirty="0" smtClean="0"/>
              <a:t>Surrogate Model Construction</a:t>
            </a:r>
          </a:p>
          <a:p>
            <a:pPr lvl="1"/>
            <a:r>
              <a:rPr lang="en-US" dirty="0" smtClean="0"/>
              <a:t>Replacement for original model</a:t>
            </a:r>
          </a:p>
          <a:p>
            <a:pPr lvl="1"/>
            <a:r>
              <a:rPr lang="en-US" dirty="0" smtClean="0"/>
              <a:t>Cheap to run</a:t>
            </a:r>
          </a:p>
          <a:p>
            <a:pPr lvl="1"/>
            <a:r>
              <a:rPr lang="en-US" dirty="0" smtClean="0"/>
              <a:t>Accurate for Sampled Space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5264856" y="3697111"/>
            <a:ext cx="2312810" cy="20037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422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UQ: Monte Carlo sampling</a:t>
            </a:r>
          </a:p>
          <a:p>
            <a:pPr lvl="1"/>
            <a:r>
              <a:rPr lang="en-US" dirty="0" smtClean="0"/>
              <a:t>Random sampling of inputs to characterize responses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Easy to implement, Converges, Dimension </a:t>
            </a:r>
            <a:r>
              <a:rPr lang="en-US" dirty="0" err="1" smtClean="0"/>
              <a:t>agnositic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Slow convergence, Many independent samples required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7" descr="Macintosh HD:Users:crisr:projects:trunk:raven:framework:AdaptiveTest:MC_3D_scatter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5" t="11627" r="7562"/>
          <a:stretch>
            <a:fillRect/>
          </a:stretch>
        </p:blipFill>
        <p:spPr bwMode="auto">
          <a:xfrm>
            <a:off x="1784527" y="2270654"/>
            <a:ext cx="2392362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Macintosh HD:Users:crisr:projects:trunk:raven:framework:AdaptiveTest:MC_PB_scatter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0" t="11603" r="5550" b="5370"/>
          <a:stretch>
            <a:fillRect/>
          </a:stretch>
        </p:blipFill>
        <p:spPr bwMode="auto">
          <a:xfrm>
            <a:off x="5410906" y="2270654"/>
            <a:ext cx="2274888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UQ Methods: Monte Carlo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52932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Structured Grid: Deterministic sampling</a:t>
            </a:r>
          </a:p>
          <a:p>
            <a:pPr lvl="1"/>
            <a:r>
              <a:rPr lang="en-US" dirty="0" smtClean="0"/>
              <a:t>Structured sampling of inputs to characterize responses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Regulated samples, Can converge quickly</a:t>
            </a:r>
          </a:p>
          <a:p>
            <a:endParaRPr lang="en-US" dirty="0"/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Curse of Dimensionality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UQ Methods: Orthogonal Grids</a:t>
            </a:r>
            <a:endParaRPr lang="en-US" b="0" dirty="0"/>
          </a:p>
        </p:txBody>
      </p:sp>
      <p:pic>
        <p:nvPicPr>
          <p:cNvPr id="6" name="Picture 3" descr="Macintosh HD:Users:crisr:projects:trunk:raven:framework:AdaptiveTest:Grid_3D_scatter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6" t="8540" r="5608"/>
          <a:stretch>
            <a:fillRect/>
          </a:stretch>
        </p:blipFill>
        <p:spPr bwMode="auto">
          <a:xfrm>
            <a:off x="5246688" y="2172114"/>
            <a:ext cx="2325688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Macintosh HD:Users:crisr:projects:trunk:raven:framework:AdaptiveTest:Grid_PB_scatter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t="11812" r="6442" b="4742"/>
          <a:stretch>
            <a:fillRect/>
          </a:stretch>
        </p:blipFill>
        <p:spPr bwMode="auto">
          <a:xfrm>
            <a:off x="2013832" y="2278477"/>
            <a:ext cx="2100263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38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Collocation Methods: Quadrature Sampling</a:t>
            </a:r>
          </a:p>
          <a:p>
            <a:pPr lvl="1"/>
            <a:r>
              <a:rPr lang="en-US" dirty="0" smtClean="0"/>
              <a:t>Structured response, grows slowly with dimension</a:t>
            </a:r>
          </a:p>
          <a:p>
            <a:pPr lvl="1"/>
            <a:r>
              <a:rPr lang="en-US" dirty="0" smtClean="0"/>
              <a:t>Idealized for integrating input space</a:t>
            </a:r>
          </a:p>
          <a:p>
            <a:pPr lvl="1"/>
            <a:r>
              <a:rPr lang="en-US" dirty="0" smtClean="0"/>
              <a:t>Used with Polynomial Chaos Expansion method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UQ Methods: Collocation</a:t>
            </a:r>
            <a:endParaRPr lang="en-US" b="0" dirty="0"/>
          </a:p>
        </p:txBody>
      </p:sp>
      <p:pic>
        <p:nvPicPr>
          <p:cNvPr id="3" name="Picture 2" descr="sparse_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2000"/>
            <a:ext cx="9144000" cy="24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76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Polynomial Chaos Expansion</a:t>
            </a:r>
          </a:p>
          <a:p>
            <a:pPr lvl="1"/>
            <a:r>
              <a:rPr lang="en-US" dirty="0" smtClean="0"/>
              <a:t>Constructs surrogate of original model</a:t>
            </a:r>
          </a:p>
          <a:p>
            <a:pPr lvl="1"/>
            <a:r>
              <a:rPr lang="en-US" dirty="0" smtClean="0"/>
              <a:t>Expansion coefficients evaluated using integrals</a:t>
            </a:r>
          </a:p>
          <a:p>
            <a:pPr lvl="1"/>
            <a:r>
              <a:rPr lang="en-US" dirty="0" smtClean="0"/>
              <a:t>Integrals evaluated using numerical quadrature</a:t>
            </a:r>
          </a:p>
          <a:p>
            <a:pPr lvl="1"/>
            <a:r>
              <a:rPr lang="en-US" dirty="0" smtClean="0"/>
              <a:t>Quadrature chosen by </a:t>
            </a:r>
            <a:r>
              <a:rPr lang="en-US" dirty="0" err="1" smtClean="0"/>
              <a:t>Smolyak</a:t>
            </a:r>
            <a:r>
              <a:rPr lang="en-US" dirty="0" smtClean="0"/>
              <a:t>-like sparse </a:t>
            </a:r>
            <a:r>
              <a:rPr lang="en-US" dirty="0" err="1" smtClean="0"/>
              <a:t>quadratures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UQ Methods: Polynomial Chaos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24" y="3428999"/>
            <a:ext cx="8481400" cy="903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3" y="4120442"/>
            <a:ext cx="8240902" cy="103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645" y="5040135"/>
            <a:ext cx="9389534" cy="8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Prevents wasteful integration abscissa and weights</a:t>
            </a:r>
          </a:p>
          <a:p>
            <a:pPr lvl="1"/>
            <a:r>
              <a:rPr lang="en-US" dirty="0" smtClean="0"/>
              <a:t>Use combination of </a:t>
            </a:r>
            <a:r>
              <a:rPr lang="en-US" dirty="0" err="1" smtClean="0"/>
              <a:t>quadratures</a:t>
            </a:r>
            <a:r>
              <a:rPr lang="en-US" dirty="0" smtClean="0"/>
              <a:t> needed for each index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Tensor Approach: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Smolyak</a:t>
            </a:r>
            <a:r>
              <a:rPr lang="en-US" dirty="0" smtClean="0"/>
              <a:t> Approach: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err="1" smtClean="0"/>
              <a:t>Smolyak</a:t>
            </a:r>
            <a:r>
              <a:rPr lang="en-US" b="0" dirty="0" smtClean="0"/>
              <a:t> Quadrature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1533" y="2240844"/>
            <a:ext cx="13792194" cy="510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90978" y="3136900"/>
            <a:ext cx="11092070" cy="1181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57867" y="5342466"/>
            <a:ext cx="12268193" cy="908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75601" y="4642556"/>
            <a:ext cx="12402198" cy="8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74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Polynomial Chaos Expansion</a:t>
            </a:r>
          </a:p>
          <a:p>
            <a:pPr lvl="1"/>
            <a:r>
              <a:rPr lang="en-US" dirty="0" smtClean="0"/>
              <a:t>User Chooses Polynomials</a:t>
            </a:r>
          </a:p>
          <a:p>
            <a:pPr lvl="2"/>
            <a:r>
              <a:rPr lang="en-US" dirty="0" smtClean="0"/>
              <a:t>Tensor: Full Grid, expensive</a:t>
            </a:r>
          </a:p>
          <a:p>
            <a:pPr lvl="2"/>
            <a:r>
              <a:rPr lang="en-US" dirty="0" smtClean="0"/>
              <a:t>Total Degree: Polynomials of Same Order</a:t>
            </a:r>
          </a:p>
          <a:p>
            <a:pPr lvl="2"/>
            <a:r>
              <a:rPr lang="en-US" dirty="0" smtClean="0"/>
              <a:t>Hyperbolic Cross: Emphasizes High Single-dimension Polys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UQ Methods: Polynomial Chaos</a:t>
            </a:r>
            <a:endParaRPr lang="en-US" b="0" dirty="0"/>
          </a:p>
        </p:txBody>
      </p:sp>
      <p:pic>
        <p:nvPicPr>
          <p:cNvPr id="3" name="Picture 2" descr="TP.pdf"/>
          <p:cNvPicPr>
            <a:picLocks noChangeAspect="1"/>
          </p:cNvPicPr>
          <p:nvPr/>
        </p:nvPicPr>
        <p:blipFill>
          <a:blip r:embed="rId2"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808766"/>
            <a:ext cx="3069886" cy="2314222"/>
          </a:xfrm>
          <a:prstGeom prst="rect">
            <a:avLst/>
          </a:prstGeom>
        </p:spPr>
      </p:pic>
      <p:pic>
        <p:nvPicPr>
          <p:cNvPr id="4" name="Picture 3" descr="T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78" y="3857178"/>
            <a:ext cx="3005666" cy="2265810"/>
          </a:xfrm>
          <a:prstGeom prst="rect">
            <a:avLst/>
          </a:prstGeom>
        </p:spPr>
      </p:pic>
      <p:pic>
        <p:nvPicPr>
          <p:cNvPr id="5" name="Picture 4" descr="H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3" y="3808766"/>
            <a:ext cx="3062110" cy="23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63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8366</TotalTime>
  <Words>674</Words>
  <Application>Microsoft Macintosh PowerPoint</Application>
  <PresentationFormat>On-screen Show (4:3)</PresentationFormat>
  <Paragraphs>161</Paragraphs>
  <Slides>16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Default Design</vt:lpstr>
      <vt:lpstr>Adaptive Sparse-Grid Collocation Uncertainty Quantification Convergence  for Multigroup Diffusion</vt:lpstr>
      <vt:lpstr>Introduction</vt:lpstr>
      <vt:lpstr>Uses for Uncertainty Quantification</vt:lpstr>
      <vt:lpstr>UQ Methods: Monte Carlo</vt:lpstr>
      <vt:lpstr>UQ Methods: Orthogonal Grids</vt:lpstr>
      <vt:lpstr>UQ Methods: Collocation</vt:lpstr>
      <vt:lpstr>UQ Methods: Polynomial Chaos</vt:lpstr>
      <vt:lpstr>Smolyak Quadrature</vt:lpstr>
      <vt:lpstr>UQ Methods: Polynomial Chaos</vt:lpstr>
      <vt:lpstr>UQ Methods: Adaptive Polynomial Chaos</vt:lpstr>
      <vt:lpstr>Demonstration: Multigroup Diffusion</vt:lpstr>
      <vt:lpstr>Demonstration: Multigroup Diffusion</vt:lpstr>
      <vt:lpstr>Multigroup Diffusion Results: Mean</vt:lpstr>
      <vt:lpstr>Multigroup Diffusion Results: Variance</vt:lpstr>
      <vt:lpstr>Conclusions</vt:lpstr>
      <vt:lpstr>Ongoing Efforts</vt:lpstr>
    </vt:vector>
  </TitlesOfParts>
  <Company>Idaho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Paul Talbot</cp:lastModifiedBy>
  <cp:revision>252</cp:revision>
  <cp:lastPrinted>2001-05-07T20:21:30Z</cp:lastPrinted>
  <dcterms:created xsi:type="dcterms:W3CDTF">1999-10-26T20:37:18Z</dcterms:created>
  <dcterms:modified xsi:type="dcterms:W3CDTF">2016-06-13T19:21:24Z</dcterms:modified>
</cp:coreProperties>
</file>